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lmarai" charset="1" panose="00000000000000000000"/>
      <p:regular r:id="rId26"/>
    </p:embeddedFont>
    <p:embeddedFont>
      <p:font typeface="Almarai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t="0" r="-2142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805262" y="-3450194"/>
            <a:ext cx="6752859" cy="9646942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600510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53812" y="7086538"/>
            <a:ext cx="5689887" cy="13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Presentato da: </a:t>
            </a:r>
          </a:p>
          <a:p>
            <a:pPr algn="l">
              <a:lnSpc>
                <a:spcPts val="3479"/>
              </a:lnSpc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Macrì Domenico</a:t>
            </a:r>
          </a:p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Zappia Giuseppe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3812" y="2702224"/>
            <a:ext cx="12992192" cy="29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CARRIER ON-TIME PERFORMANCE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3812" y="5460018"/>
            <a:ext cx="7231514" cy="1448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true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53421" y="861343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836470" y="1842810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836470" y="1842810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953752" y="2698230"/>
            <a:ext cx="611095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AEROPORT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686272" y="1028700"/>
            <a:ext cx="10248352" cy="9258300"/>
          </a:xfrm>
          <a:custGeom>
            <a:avLst/>
            <a:gdLst/>
            <a:ahLst/>
            <a:cxnLst/>
            <a:rect r="r" b="b" t="t" l="l"/>
            <a:pathLst>
              <a:path h="9258300" w="10248352">
                <a:moveTo>
                  <a:pt x="0" y="0"/>
                </a:moveTo>
                <a:lnTo>
                  <a:pt x="10248352" y="0"/>
                </a:lnTo>
                <a:lnTo>
                  <a:pt x="1024835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71" t="-111856" r="0" b="-5932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3754" y="1648320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00650" y="897812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0650" y="897812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687850" y="1482166"/>
            <a:ext cx="13287386" cy="8022259"/>
          </a:xfrm>
          <a:custGeom>
            <a:avLst/>
            <a:gdLst/>
            <a:ahLst/>
            <a:cxnLst/>
            <a:rect r="r" b="b" t="t" l="l"/>
            <a:pathLst>
              <a:path h="8022259" w="13287386">
                <a:moveTo>
                  <a:pt x="0" y="0"/>
                </a:moveTo>
                <a:lnTo>
                  <a:pt x="13287386" y="0"/>
                </a:lnTo>
                <a:lnTo>
                  <a:pt x="13287386" y="8022259"/>
                </a:lnTo>
                <a:lnTo>
                  <a:pt x="0" y="8022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3784" y="2029969"/>
            <a:ext cx="611095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AEROPORT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4769489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11940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511940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115555" y="2373961"/>
            <a:ext cx="13276703" cy="6505584"/>
          </a:xfrm>
          <a:custGeom>
            <a:avLst/>
            <a:gdLst/>
            <a:ahLst/>
            <a:cxnLst/>
            <a:rect r="r" b="b" t="t" l="l"/>
            <a:pathLst>
              <a:path h="6505584" w="13276703">
                <a:moveTo>
                  <a:pt x="0" y="0"/>
                </a:moveTo>
                <a:lnTo>
                  <a:pt x="13276703" y="0"/>
                </a:lnTo>
                <a:lnTo>
                  <a:pt x="13276703" y="6505585"/>
                </a:lnTo>
                <a:lnTo>
                  <a:pt x="0" y="650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7605" y="1997006"/>
            <a:ext cx="611095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AEROPORT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2299" y="9110406"/>
            <a:ext cx="545778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INTERATTIVITÁ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80105" y="1581576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580105" y="1581576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32117" y="2017868"/>
            <a:ext cx="14100080" cy="6556537"/>
          </a:xfrm>
          <a:custGeom>
            <a:avLst/>
            <a:gdLst/>
            <a:ahLst/>
            <a:cxnLst/>
            <a:rect r="r" b="b" t="t" l="l"/>
            <a:pathLst>
              <a:path h="6556537" w="14100080">
                <a:moveTo>
                  <a:pt x="0" y="0"/>
                </a:moveTo>
                <a:lnTo>
                  <a:pt x="14100080" y="0"/>
                </a:lnTo>
                <a:lnTo>
                  <a:pt x="14100080" y="6556537"/>
                </a:lnTo>
                <a:lnTo>
                  <a:pt x="0" y="6556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4329" y="2631444"/>
            <a:ext cx="611095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AEROPORT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55709" y="8906827"/>
            <a:ext cx="4793302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INTERATTIVITÁ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7605" y="3640106"/>
            <a:ext cx="611095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PAES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152108" y="897812"/>
            <a:ext cx="10943129" cy="9258300"/>
          </a:xfrm>
          <a:custGeom>
            <a:avLst/>
            <a:gdLst/>
            <a:ahLst/>
            <a:cxnLst/>
            <a:rect r="r" b="b" t="t" l="l"/>
            <a:pathLst>
              <a:path h="9258300" w="10943129">
                <a:moveTo>
                  <a:pt x="0" y="0"/>
                </a:moveTo>
                <a:lnTo>
                  <a:pt x="10943129" y="0"/>
                </a:lnTo>
                <a:lnTo>
                  <a:pt x="1094312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79" t="-10430" r="-2167" b="-284667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7605" y="3640106"/>
            <a:ext cx="611095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PAES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865543" y="1028700"/>
            <a:ext cx="11510914" cy="9200775"/>
          </a:xfrm>
          <a:custGeom>
            <a:avLst/>
            <a:gdLst/>
            <a:ahLst/>
            <a:cxnLst/>
            <a:rect r="r" b="b" t="t" l="l"/>
            <a:pathLst>
              <a:path h="9200775" w="11510914">
                <a:moveTo>
                  <a:pt x="0" y="0"/>
                </a:moveTo>
                <a:lnTo>
                  <a:pt x="11510914" y="0"/>
                </a:lnTo>
                <a:lnTo>
                  <a:pt x="11510914" y="9200775"/>
                </a:lnTo>
                <a:lnTo>
                  <a:pt x="0" y="9200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1" t="-122076" r="0" b="-18027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47131" y="1414841"/>
            <a:ext cx="8744393" cy="4836128"/>
          </a:xfrm>
          <a:custGeom>
            <a:avLst/>
            <a:gdLst/>
            <a:ahLst/>
            <a:cxnLst/>
            <a:rect r="r" b="b" t="t" l="l"/>
            <a:pathLst>
              <a:path h="4836128" w="8744393">
                <a:moveTo>
                  <a:pt x="0" y="0"/>
                </a:moveTo>
                <a:lnTo>
                  <a:pt x="8744393" y="0"/>
                </a:lnTo>
                <a:lnTo>
                  <a:pt x="8744393" y="4836128"/>
                </a:lnTo>
                <a:lnTo>
                  <a:pt x="0" y="483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722" t="-475072" r="-6114" b="-26355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0599" y="1028700"/>
            <a:ext cx="7554619" cy="9054346"/>
          </a:xfrm>
          <a:custGeom>
            <a:avLst/>
            <a:gdLst/>
            <a:ahLst/>
            <a:cxnLst/>
            <a:rect r="r" b="b" t="t" l="l"/>
            <a:pathLst>
              <a:path h="9054346" w="7554619">
                <a:moveTo>
                  <a:pt x="0" y="0"/>
                </a:moveTo>
                <a:lnTo>
                  <a:pt x="7554619" y="0"/>
                </a:lnTo>
                <a:lnTo>
                  <a:pt x="7554619" y="9054346"/>
                </a:lnTo>
                <a:lnTo>
                  <a:pt x="0" y="9054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620" t="-247832" r="0" b="-71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7605" y="3640106"/>
            <a:ext cx="611095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PAES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9783" y="1610811"/>
            <a:ext cx="532034" cy="7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NTELL</a:t>
            </a:r>
          </a:p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 marL="0" indent="0" lvl="0">
              <a:lnSpc>
                <a:spcPts val="4666"/>
              </a:lnSpc>
              <a:spcBef>
                <a:spcPct val="0"/>
              </a:spcBef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GENZA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095"/>
            <a:ext cx="514239" cy="637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ART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257332" y="897812"/>
            <a:ext cx="11273311" cy="9653582"/>
          </a:xfrm>
          <a:custGeom>
            <a:avLst/>
            <a:gdLst/>
            <a:ahLst/>
            <a:cxnLst/>
            <a:rect r="r" b="b" t="t" l="l"/>
            <a:pathLst>
              <a:path h="9653582" w="11273311">
                <a:moveTo>
                  <a:pt x="0" y="0"/>
                </a:moveTo>
                <a:lnTo>
                  <a:pt x="11273311" y="0"/>
                </a:lnTo>
                <a:lnTo>
                  <a:pt x="11273311" y="9653582"/>
                </a:lnTo>
                <a:lnTo>
                  <a:pt x="0" y="965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5" t="-10194" r="-285" b="-71337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380461" y="1366940"/>
            <a:ext cx="14878839" cy="8287902"/>
          </a:xfrm>
          <a:custGeom>
            <a:avLst/>
            <a:gdLst/>
            <a:ahLst/>
            <a:cxnLst/>
            <a:rect r="r" b="b" t="t" l="l"/>
            <a:pathLst>
              <a:path h="8287902" w="14878839">
                <a:moveTo>
                  <a:pt x="0" y="0"/>
                </a:moveTo>
                <a:lnTo>
                  <a:pt x="14878839" y="0"/>
                </a:lnTo>
                <a:lnTo>
                  <a:pt x="14878839" y="8287901"/>
                </a:lnTo>
                <a:lnTo>
                  <a:pt x="0" y="828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9773" r="-3062" b="-1003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783" y="1610811"/>
            <a:ext cx="532034" cy="717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NTELL</a:t>
            </a:r>
          </a:p>
          <a:p>
            <a:pPr algn="ctr">
              <a:lnSpc>
                <a:spcPts val="4666"/>
              </a:lnSpc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 marL="0" indent="0" lvl="0">
              <a:lnSpc>
                <a:spcPts val="4666"/>
              </a:lnSpc>
              <a:spcBef>
                <a:spcPct val="0"/>
              </a:spcBef>
            </a:pPr>
            <a:r>
              <a:rPr lang="en-US" b="true" sz="388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GENZA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585095"/>
            <a:ext cx="514239" cy="6379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ART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</a:t>
            </a:r>
          </a:p>
          <a:p>
            <a:pPr algn="ctr">
              <a:lnSpc>
                <a:spcPts val="4510"/>
              </a:lnSpc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  <a:p>
            <a:pPr algn="ctr" marL="0" indent="0" lvl="0">
              <a:lnSpc>
                <a:spcPts val="4510"/>
              </a:lnSpc>
              <a:spcBef>
                <a:spcPct val="0"/>
              </a:spcBef>
            </a:pPr>
            <a:r>
              <a:rPr lang="en-US" b="true" sz="375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2" id="12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97669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8513348" y="1676216"/>
            <a:ext cx="518653" cy="403322"/>
            <a:chOff x="0" y="0"/>
            <a:chExt cx="812800" cy="632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8513348" y="3312446"/>
            <a:ext cx="518653" cy="403322"/>
            <a:chOff x="0" y="0"/>
            <a:chExt cx="812800" cy="6320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8513348" y="4941839"/>
            <a:ext cx="518653" cy="403322"/>
            <a:chOff x="0" y="0"/>
            <a:chExt cx="812800" cy="6320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8513348" y="6593231"/>
            <a:ext cx="518653" cy="403322"/>
            <a:chOff x="0" y="0"/>
            <a:chExt cx="812800" cy="6320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8513348" y="8243793"/>
            <a:ext cx="518653" cy="403322"/>
            <a:chOff x="0" y="0"/>
            <a:chExt cx="812800" cy="6320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32061"/>
            </a:xfrm>
            <a:custGeom>
              <a:avLst/>
              <a:gdLst/>
              <a:ahLst/>
              <a:cxnLst/>
              <a:rect r="r" b="b" t="t" l="l"/>
              <a:pathLst>
                <a:path h="632061" w="812800">
                  <a:moveTo>
                    <a:pt x="406400" y="0"/>
                  </a:moveTo>
                  <a:lnTo>
                    <a:pt x="812800" y="632061"/>
                  </a:lnTo>
                  <a:lnTo>
                    <a:pt x="0" y="6320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245832"/>
              <a:ext cx="558800" cy="341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88463" y="3188105"/>
            <a:ext cx="4612364" cy="55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GEOLOCALIZZAZIONE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88463" y="8173953"/>
            <a:ext cx="7385643" cy="55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TEMPISTICHE ED ORGANIZZAZIONE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6803" y="4808341"/>
            <a:ext cx="7743874" cy="55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OTTIMIZZAZIONE DELLE PRESTAZIONI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88463" y="6459734"/>
            <a:ext cx="6049981" cy="55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USER EXPERIENCE (UX)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8463" y="1551875"/>
            <a:ext cx="4612364" cy="55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73"/>
              </a:lnSpc>
              <a:spcBef>
                <a:spcPct val="0"/>
              </a:spcBef>
            </a:pPr>
            <a:r>
              <a:rPr lang="en-US" b="true" sz="3168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VOLUME DEI DATI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478059" y="3920409"/>
            <a:ext cx="2446183" cy="24461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303635" y="4568149"/>
            <a:ext cx="795031" cy="1150702"/>
          </a:xfrm>
          <a:custGeom>
            <a:avLst/>
            <a:gdLst/>
            <a:ahLst/>
            <a:cxnLst/>
            <a:rect r="r" b="b" t="t" l="l"/>
            <a:pathLst>
              <a:path h="1150702" w="795031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517449" y="4118610"/>
            <a:ext cx="4960610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4"/>
              </a:lnSpc>
            </a:pPr>
            <a:r>
              <a:rPr lang="en-US" sz="657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SFIDE </a:t>
            </a:r>
          </a:p>
          <a:p>
            <a:pPr algn="l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PRINCIPALI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18920" y="4617744"/>
            <a:ext cx="4646929" cy="97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2"/>
              </a:lnSpc>
              <a:spcBef>
                <a:spcPct val="0"/>
              </a:spcBef>
            </a:pPr>
            <a:r>
              <a:rPr lang="en-US" b="true" sz="633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44784" y="4582555"/>
            <a:ext cx="2176471" cy="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Letteratura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366974" y="3048920"/>
            <a:ext cx="1334733" cy="13347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1366974" y="5664844"/>
            <a:ext cx="1334733" cy="133473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170359" y="3048920"/>
            <a:ext cx="1334733" cy="1334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14170359" y="5664844"/>
            <a:ext cx="1334733" cy="13347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239558" y="3203612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58" y="5819537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25063" y="3203612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25063" y="7082416"/>
            <a:ext cx="2300349" cy="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Sfide Principali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5063" y="5819537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1921" y="4582555"/>
            <a:ext cx="2176471" cy="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Il Dataset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8682790" y="3048920"/>
            <a:ext cx="1334733" cy="133473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8682790" y="5664844"/>
            <a:ext cx="1334733" cy="133473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556695" y="3203612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65770" y="7112741"/>
            <a:ext cx="2568772" cy="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Obiettivi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30583" y="7112741"/>
            <a:ext cx="2599706" cy="43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56695" y="5819537"/>
            <a:ext cx="1586922" cy="9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25063" y="4393786"/>
            <a:ext cx="2181147" cy="88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Tecnologie Utilizzate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62025" y="1159519"/>
            <a:ext cx="5760720" cy="8229600"/>
            <a:chOff x="0" y="0"/>
            <a:chExt cx="4445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-10800000">
            <a:off x="962025" y="1159519"/>
            <a:ext cx="5760720" cy="8229600"/>
            <a:chOff x="0" y="0"/>
            <a:chExt cx="4445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19756" y="4138733"/>
            <a:ext cx="7359309" cy="244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GRAZIE PER </a:t>
            </a:r>
          </a:p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L’ATTENZIONE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5198" y="3120306"/>
            <a:ext cx="1867358" cy="18673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48289" y="3040652"/>
            <a:ext cx="1867358" cy="18673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207929" y="3531559"/>
            <a:ext cx="721898" cy="1044852"/>
          </a:xfrm>
          <a:custGeom>
            <a:avLst/>
            <a:gdLst/>
            <a:ahLst/>
            <a:cxnLst/>
            <a:rect r="r" b="b" t="t" l="l"/>
            <a:pathLst>
              <a:path h="1044852" w="721898">
                <a:moveTo>
                  <a:pt x="0" y="0"/>
                </a:moveTo>
                <a:lnTo>
                  <a:pt x="721897" y="0"/>
                </a:lnTo>
                <a:lnTo>
                  <a:pt x="721897" y="1044852"/>
                </a:lnTo>
                <a:lnTo>
                  <a:pt x="0" y="1044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7057" y="3453741"/>
            <a:ext cx="1029822" cy="1041181"/>
          </a:xfrm>
          <a:custGeom>
            <a:avLst/>
            <a:gdLst/>
            <a:ahLst/>
            <a:cxnLst/>
            <a:rect r="r" b="b" t="t" l="l"/>
            <a:pathLst>
              <a:path h="1041181" w="1029822">
                <a:moveTo>
                  <a:pt x="0" y="0"/>
                </a:moveTo>
                <a:lnTo>
                  <a:pt x="1029822" y="0"/>
                </a:lnTo>
                <a:lnTo>
                  <a:pt x="1029822" y="1041181"/>
                </a:lnTo>
                <a:lnTo>
                  <a:pt x="0" y="1041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t="0" r="-126211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973901" y="7850164"/>
            <a:ext cx="841991" cy="84199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t="0" r="-12621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t="0" r="-20173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01730" t="0" r="-20173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33516" y="5282493"/>
            <a:ext cx="115374" cy="2647325"/>
            <a:chOff x="0" y="0"/>
            <a:chExt cx="30386" cy="6972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386" cy="697238"/>
            </a:xfrm>
            <a:custGeom>
              <a:avLst/>
              <a:gdLst/>
              <a:ahLst/>
              <a:cxnLst/>
              <a:rect r="r" b="b" t="t" l="l"/>
              <a:pathLst>
                <a:path h="697238" w="30386">
                  <a:moveTo>
                    <a:pt x="0" y="0"/>
                  </a:moveTo>
                  <a:lnTo>
                    <a:pt x="30386" y="0"/>
                  </a:lnTo>
                  <a:lnTo>
                    <a:pt x="30386" y="697238"/>
                  </a:lnTo>
                  <a:lnTo>
                    <a:pt x="0" y="697238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30386" cy="744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02469" y="5362146"/>
            <a:ext cx="94516" cy="2130893"/>
            <a:chOff x="0" y="0"/>
            <a:chExt cx="24893" cy="56122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893" cy="561223"/>
            </a:xfrm>
            <a:custGeom>
              <a:avLst/>
              <a:gdLst/>
              <a:ahLst/>
              <a:cxnLst/>
              <a:rect r="r" b="b" t="t" l="l"/>
              <a:pathLst>
                <a:path h="561223" w="2489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835134" y="5847182"/>
            <a:ext cx="7107360" cy="113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Dati completi e pronti per l'elaborazione, minimo pre-processing necessario. Analisi preliminare basata verifiche di consistenza: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529273" y="1282659"/>
            <a:ext cx="5952955" cy="107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1"/>
              </a:lnSpc>
              <a:spcBef>
                <a:spcPct val="0"/>
              </a:spcBef>
            </a:pPr>
            <a:r>
              <a:rPr lang="en-US" b="true" sz="6842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IL DATASET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8097" y="6708741"/>
            <a:ext cx="6934429" cy="190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6.369.482 righe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110 colonne (dati voli USA, 2013)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Informazioni su:</a:t>
            </a:r>
          </a:p>
          <a:p>
            <a:pPr algn="l" marL="956757" indent="-318919" lvl="2">
              <a:lnSpc>
                <a:spcPts val="3057"/>
              </a:lnSpc>
              <a:buFont typeface="Arial"/>
              <a:buChar char="⚬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Ritardi, cancellazioni, dirottamenti</a:t>
            </a:r>
          </a:p>
          <a:p>
            <a:pPr algn="l" marL="956757" indent="-318919" lvl="2">
              <a:lnSpc>
                <a:spcPts val="3057"/>
              </a:lnSpc>
              <a:buFont typeface="Arial"/>
              <a:buChar char="⚬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Origini, destinazioni, stati/città coinvolti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58464" y="5225343"/>
            <a:ext cx="5229454" cy="46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DATASET UTILIZZATO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06559" y="5304996"/>
            <a:ext cx="4026849" cy="469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PRE-PROCESSING </a:t>
            </a:r>
          </a:p>
        </p:txBody>
      </p:sp>
      <p:grpSp>
        <p:nvGrpSpPr>
          <p:cNvPr name="Group 39" id="39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26211" t="0" r="-126211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5396433" y="1361174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29218" y="5847182"/>
            <a:ext cx="6934429" cy="75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Informazioni dettagliate su oltre 6 milioni di voli effettuati negli Stati Uniti nel 2013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71520" y="7145519"/>
            <a:ext cx="6934429" cy="152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Controllo righe duplicate</a:t>
            </a:r>
          </a:p>
          <a:p>
            <a:pPr algn="l" marL="478378" indent="-239189" lvl="1">
              <a:lnSpc>
                <a:spcPts val="3057"/>
              </a:lnSpc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Identificazione delle Anomalie nei Dati:</a:t>
            </a:r>
          </a:p>
          <a:p>
            <a:pPr algn="l" marL="956757" indent="-318919" lvl="2">
              <a:lnSpc>
                <a:spcPts val="3057"/>
              </a:lnSpc>
              <a:buFont typeface="Arial"/>
              <a:buChar char="⚬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Distanze e tempo di volo non positivi </a:t>
            </a:r>
          </a:p>
          <a:p>
            <a:pPr algn="l" marL="956757" indent="-318919" lvl="2">
              <a:lnSpc>
                <a:spcPts val="3057"/>
              </a:lnSpc>
              <a:buFont typeface="Arial"/>
              <a:buChar char="⚬"/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Disallineamenti tra colonne correlate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3253" y="3561946"/>
            <a:ext cx="911914" cy="9119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22197" y="5046180"/>
            <a:ext cx="911914" cy="9119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46734" y="6609945"/>
            <a:ext cx="911914" cy="9119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71272" y="8174359"/>
            <a:ext cx="911914" cy="9119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16575" y="-1489570"/>
            <a:ext cx="4202211" cy="6003158"/>
            <a:chOff x="0" y="0"/>
            <a:chExt cx="4445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696531" y="1469479"/>
            <a:ext cx="6801914" cy="96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3"/>
              </a:lnSpc>
              <a:spcBef>
                <a:spcPct val="0"/>
              </a:spcBef>
            </a:pPr>
            <a:r>
              <a:rPr lang="en-US" b="true" sz="6227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LETTERATURA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6223" y="3637357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05167" y="5121591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29705" y="6685356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54242" y="8249771"/>
            <a:ext cx="880028" cy="6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6"/>
              </a:lnSpc>
              <a:spcBef>
                <a:spcPct val="0"/>
              </a:spcBef>
            </a:pPr>
            <a:r>
              <a:rPr lang="en-US" b="true" sz="4004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8611" y="3541230"/>
            <a:ext cx="701775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Ricerca di paper scientifici in merito allo stesso dataset o simili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46734" y="5038320"/>
            <a:ext cx="612301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Analisi dei paper selezionati per ricavare informazioni su dati e query principali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71272" y="6562320"/>
            <a:ext cx="681036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Adattamento e sviluppo di nuove interrogazioni per l’analisi dei dati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45522" y="7844299"/>
            <a:ext cx="9353975" cy="256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Indagini principali:</a:t>
            </a:r>
          </a:p>
          <a:p>
            <a:pPr algn="l" marL="539620" indent="-269810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Classificazione dei ritardi in base alle cause</a:t>
            </a:r>
          </a:p>
          <a:p>
            <a:pPr algn="l" marL="539620" indent="-269810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Relazione tra coppie di aeroporti per capire come i ritardi si propaghino attraverso la rete</a:t>
            </a:r>
          </a:p>
          <a:p>
            <a:pPr algn="l" marL="539620" indent="-269810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Modelli stagionali e pattern giornalieri nell’occorrenza dei ritardi</a:t>
            </a:r>
          </a:p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2543681" y="1640457"/>
            <a:ext cx="4904260" cy="7006086"/>
            <a:chOff x="0" y="0"/>
            <a:chExt cx="4445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t="0" r="-57142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028700" y="1480657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1734879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40913" y="1557132"/>
            <a:ext cx="7889457" cy="77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4"/>
              </a:lnSpc>
              <a:spcBef>
                <a:spcPct val="0"/>
              </a:spcBef>
            </a:pPr>
            <a:r>
              <a:rPr lang="en-US" b="true" sz="5028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TECNOLOGIE UTILIZZATE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17515" y="2417844"/>
            <a:ext cx="6134277" cy="613427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68405" y="2800873"/>
            <a:ext cx="5216826" cy="81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Back-end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405" y="3716459"/>
            <a:ext cx="8139510" cy="232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Apache Spark tramite PySpark: gestione di grandi volumi di dati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anipolazione efficiente dei dati (pyspark.sql)</a:t>
            </a:r>
          </a:p>
          <a:p>
            <a:pPr algn="l" marL="586330" indent="-293165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</a:t>
            </a: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perazioni di machine learning (pyspark.ml)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8405" y="6169343"/>
            <a:ext cx="8749110" cy="81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55"/>
              </a:lnSpc>
              <a:spcBef>
                <a:spcPct val="0"/>
              </a:spcBef>
            </a:pPr>
            <a:r>
              <a:rPr lang="en-US" b="true" sz="4605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Front-end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8405" y="7023091"/>
            <a:ext cx="8460280" cy="326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</a:t>
            </a: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mplementazione tramite Streamlit, framework Python open-source.</a:t>
            </a:r>
          </a:p>
          <a:p>
            <a:pPr algn="l">
              <a:lnSpc>
                <a:spcPts val="3747"/>
              </a:lnSpc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Vantaggi principali:</a:t>
            </a:r>
          </a:p>
          <a:p>
            <a:pPr algn="l" marL="1172661" indent="-390887" lvl="2">
              <a:lnSpc>
                <a:spcPts val="3747"/>
              </a:lnSpc>
              <a:spcBef>
                <a:spcPct val="0"/>
              </a:spcBef>
              <a:buFont typeface="Arial"/>
              <a:buChar char="⚬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Interfaccia intuitiva e interattiva.</a:t>
            </a:r>
          </a:p>
          <a:p>
            <a:pPr algn="l" marL="1172661" indent="-390887" lvl="2">
              <a:lnSpc>
                <a:spcPts val="3747"/>
              </a:lnSpc>
              <a:spcBef>
                <a:spcPct val="0"/>
              </a:spcBef>
              <a:buFont typeface="Arial"/>
              <a:buChar char="⚬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Visualizzazione dei dati semplificata con widgets.</a:t>
            </a:r>
          </a:p>
          <a:p>
            <a:pPr algn="l" marL="1172661" indent="-390887" lvl="2">
              <a:lnSpc>
                <a:spcPts val="3747"/>
              </a:lnSpc>
              <a:spcBef>
                <a:spcPct val="0"/>
              </a:spcBef>
              <a:buFont typeface="Arial"/>
              <a:buChar char="⚬"/>
            </a:pPr>
            <a:r>
              <a:rPr lang="en-US" sz="2715" strike="noStrike" u="non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Caricamento rapido grazie al caching.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58938" y="1480776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31083" y="1650846"/>
            <a:ext cx="6616857" cy="5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ANALISI AVANZATA DEI DATI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53676" y="1623774"/>
            <a:ext cx="1371267" cy="137126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3566227"/>
            <a:ext cx="1371267" cy="13712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5555491"/>
            <a:ext cx="1371267" cy="137126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463050" y="1952155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31083" y="3560727"/>
            <a:ext cx="7651022" cy="5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PERFORMANCE E OTTIMIZZAZIONE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536830" y="3929637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31083" y="5543613"/>
            <a:ext cx="7011151" cy="58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INTERAZIONE PERSONALIZZATA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556182" y="5870798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7398357" y="1380912"/>
            <a:ext cx="5754080" cy="8220114"/>
            <a:chOff x="0" y="0"/>
            <a:chExt cx="4445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5400000">
            <a:off x="14505986" y="875530"/>
            <a:ext cx="841991" cy="84199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153676" y="7498258"/>
            <a:ext cx="1371267" cy="137126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463050" y="7809256"/>
            <a:ext cx="749270" cy="749270"/>
          </a:xfrm>
          <a:custGeom>
            <a:avLst/>
            <a:gdLst/>
            <a:ahLst/>
            <a:cxnLst/>
            <a:rect r="r" b="b" t="t" l="l"/>
            <a:pathLst>
              <a:path h="749270" w="749270">
                <a:moveTo>
                  <a:pt x="0" y="0"/>
                </a:moveTo>
                <a:lnTo>
                  <a:pt x="749270" y="0"/>
                </a:lnTo>
                <a:lnTo>
                  <a:pt x="749270" y="749270"/>
                </a:lnTo>
                <a:lnTo>
                  <a:pt x="0" y="749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200679" y="4534659"/>
            <a:ext cx="4800049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8"/>
              </a:lnSpc>
              <a:spcBef>
                <a:spcPct val="0"/>
              </a:spcBef>
            </a:pPr>
            <a:r>
              <a:rPr lang="en-US" b="true" sz="6073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OBIETTIVI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87480" y="4268626"/>
            <a:ext cx="6015843" cy="65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Sviluppare interrogazioni e interfaccia web-based efficienti, garantendo tempi di risposta ridotti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93160" y="6188457"/>
            <a:ext cx="6505198" cy="9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Progettare un'interfaccia utente che consenta un'interazione flessibile e personalizzabile con le interrogazioni tramite modulazione dei parametri di ricerca.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51800" y="3157842"/>
            <a:ext cx="1456246" cy="84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31083" y="7506490"/>
            <a:ext cx="7456917" cy="118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ATTENZIONE ALLA VISUALIZZAZIONE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31083" y="8768553"/>
            <a:ext cx="6015843" cy="9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Promuovere un approccio visivo ai dati tramite rappresentazioni grafiche avanzate, incluse mappe geografiche interattive e progress bar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87480" y="2283540"/>
            <a:ext cx="6271820" cy="9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Sfruttare il dataset attraverso interrogazioni mirate e significative nell'ambito della data analysis e supporto ad analisi predittive e applicazioni di machine learning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985734" y="1232279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7605" y="2784754"/>
            <a:ext cx="611095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HOMEPAGE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82778" y="1129349"/>
            <a:ext cx="14484314" cy="9018342"/>
          </a:xfrm>
          <a:custGeom>
            <a:avLst/>
            <a:gdLst/>
            <a:ahLst/>
            <a:cxnLst/>
            <a:rect r="r" b="b" t="t" l="l"/>
            <a:pathLst>
              <a:path h="9018342" w="14484314">
                <a:moveTo>
                  <a:pt x="0" y="0"/>
                </a:moveTo>
                <a:lnTo>
                  <a:pt x="14484314" y="0"/>
                </a:lnTo>
                <a:lnTo>
                  <a:pt x="14484314" y="9018342"/>
                </a:lnTo>
                <a:lnTo>
                  <a:pt x="0" y="9018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93" t="-9959" r="-634" b="-1206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25380" y="562005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316163" y="2346935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316163" y="2346935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438369" y="3741036"/>
            <a:ext cx="611095" cy="548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HOMEPAGE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553180" y="1028700"/>
            <a:ext cx="12616733" cy="9162991"/>
          </a:xfrm>
          <a:custGeom>
            <a:avLst/>
            <a:gdLst/>
            <a:ahLst/>
            <a:cxnLst/>
            <a:rect r="r" b="b" t="t" l="l"/>
            <a:pathLst>
              <a:path h="9162991" w="12616733">
                <a:moveTo>
                  <a:pt x="0" y="0"/>
                </a:moveTo>
                <a:lnTo>
                  <a:pt x="12616734" y="0"/>
                </a:lnTo>
                <a:lnTo>
                  <a:pt x="12616734" y="9162991"/>
                </a:lnTo>
                <a:lnTo>
                  <a:pt x="0" y="9162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3" t="-82426" r="-2806" b="-1626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12990" y="2373961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05243" y="1314568"/>
            <a:ext cx="5760720" cy="8229600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 l="-57209" t="0" r="-5720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505243" y="1314568"/>
            <a:ext cx="5760720" cy="8229600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875851" y="1129349"/>
            <a:ext cx="13516766" cy="9062907"/>
          </a:xfrm>
          <a:custGeom>
            <a:avLst/>
            <a:gdLst/>
            <a:ahLst/>
            <a:cxnLst/>
            <a:rect r="r" b="b" t="t" l="l"/>
            <a:pathLst>
              <a:path h="9062907" w="13516766">
                <a:moveTo>
                  <a:pt x="0" y="0"/>
                </a:moveTo>
                <a:lnTo>
                  <a:pt x="13516765" y="0"/>
                </a:lnTo>
                <a:lnTo>
                  <a:pt x="13516765" y="9062908"/>
                </a:lnTo>
                <a:lnTo>
                  <a:pt x="0" y="9062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5" t="-6562" r="0" b="-15847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7605" y="2364436"/>
            <a:ext cx="611095" cy="616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AEROPORT</a:t>
            </a:r>
          </a:p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5543" y="167923"/>
            <a:ext cx="1077363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60"/>
              </a:lnSpc>
              <a:spcBef>
                <a:spcPct val="0"/>
              </a:spcBef>
            </a:pPr>
            <a:r>
              <a:rPr lang="en-US" b="true" sz="4466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L’APPLICAZIONE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5261764" y="-95474"/>
            <a:ext cx="1224824" cy="12248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146053" y="47378"/>
            <a:ext cx="1456246" cy="85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tru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DAGbjW98Q3M</dc:identifier>
  <dcterms:modified xsi:type="dcterms:W3CDTF">2011-08-01T06:04:30Z</dcterms:modified>
  <cp:revision>1</cp:revision>
  <dc:title>Carrier On-Time Performance</dc:title>
</cp:coreProperties>
</file>